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4" r:id="rId4"/>
  </p:sldMasterIdLst>
  <p:notesMasterIdLst>
    <p:notesMasterId r:id="rId13"/>
  </p:notesMasterIdLst>
  <p:handoutMasterIdLst>
    <p:handoutMasterId r:id="rId14"/>
  </p:handoutMasterIdLst>
  <p:sldIdLst>
    <p:sldId id="2561" r:id="rId5"/>
    <p:sldId id="2563" r:id="rId6"/>
    <p:sldId id="2564" r:id="rId7"/>
    <p:sldId id="2565" r:id="rId8"/>
    <p:sldId id="2566" r:id="rId9"/>
    <p:sldId id="2567" r:id="rId10"/>
    <p:sldId id="2568" r:id="rId11"/>
    <p:sldId id="2569" r:id="rId1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ula 02: Segurança e Acesso Remoto" id="{D9EF7B20-EF50-4530-A010-DF72EDAB8E83}">
          <p14:sldIdLst>
            <p14:sldId id="2561"/>
          </p14:sldIdLst>
        </p14:section>
        <p14:section name="Segurança e Acesso Remoto" id="{DB82DD51-617C-4526-B5E8-3018BC6FCF48}">
          <p14:sldIdLst>
            <p14:sldId id="2563"/>
            <p14:sldId id="2564"/>
            <p14:sldId id="2565"/>
            <p14:sldId id="2566"/>
            <p14:sldId id="2567"/>
            <p14:sldId id="2568"/>
            <p14:sldId id="2569"/>
          </p14:sldIdLst>
        </p14:section>
      </p14:section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CA2265-E648-2BBE-5C03-F9E1B43AFCC2}" v="1" dt="2026-02-23T18:39:38.096"/>
    <p1510:client id="{A7332229-6C5D-40CA-8434-E3856042AD6F}" v="12" dt="2026-02-23T18:29:42.2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5D1EC30-5B0B-48D0-A1A8-66A96720DF2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B8FBFCE-2205-4B9C-81E5-532E0690D8C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9F68A4D-42A7-45F7-9930-00E8DCB48D7E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FDD6F49-EBB7-4CCF-97A8-E526BB28BB6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Os conteúdos gerados por IA poderão estar incorretos.
---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60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Este diapositivo referencia informações do seguinte ficheiro: https://api.asm.skype.com/v1/objects/0-eus-d15-7afca38f190c96b1383f497996ab38b3/views/original/Aula_02_Seguranca_e_Nuvem_CRAS.pptx
Esta seção introdutória apresenta a Aula 02 do treinamento de Informática Estratégica para Gestores do CRAS, com foco em segurança digital e acesso remoto à informação por meio de serviços em nuvem como Google Drive e OneDrive. Aqui, reforça-se a importância da modernização dos processos de armazenamento e compartilhamento de arquivos, especialmente em ambientes de políticas públicas onde a continuidade dos serviços é fundamental. A capa estabelece o tema da aula e contextualiza o participante sobre os conceitos que serão abordados, criando um enquadramento visual limpo, institucional e acolhedor para facilitar o engajamento. A nuvem é apresentada como símbolo central da aula, representando segurança, flexibilidade e disponibilidade, conceitos que serão aprofundados ao longo da sessão. Além disso, este slide serve como momento de aproximação inicial com o público, preparando o terreno para reflexões e práticas que envolvem proteção de dados e continuidade do trabalho em ambiente digital.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771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Este diapositivo referencia informações do seguinte ficheiro: https://api.asm.skype.com/v1/objects/0-eus-d15-7afca38f190c96b1383f497996ab38b3/views/original/Aula_02_Seguranca_e_Nuvem_CRAS.pptx
Este slide introduz uma problemática bastante comum no serviço público: a dependência do computador físico como única fonte de armazenamento de arquivos importantes. A pergunta provocativa — “Se esse computador não ligar amanhã, o seu trabalho de hoje está salvo?” — leva os gestores a refletirem sobre riscos reais como falhas técnicas, computadores antigos, quedas de energia ou até ataques cibernéticos que podem causar perda total dos dados. A narrativa reforça que, embora esse medo seja rotineiro, a solução já existe e está ao alcance do trabalhador: o armazenamento em nuvem. A nuvem permite backup automático, sincronização entre dispositivos e eliminação da vulnerabilidade de depender de uma única máquina física. Esse conteúdo também serve para mudar a mentalidade dos gestores, mostrando que organização digital não é só uma questão técnica, mas uma garantia de continuidade do serviço público, inclusive para proteção do trabalho social realizado diariamente no CRAS.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21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Este diapositivo referencia informações do seguinte ficheiro: https://api.asm.skype.com/v1/objects/0-eus-d15-7afca38f190c96b1383f497996ab38b3/views/original/Aula_02_Seguranca_e_Nuvem_CRAS.pptx
Nesta parte da apresentação, o gestor aprende como acessar e utilizar corretamente ferramentas de nuvem amplamente disponíveis, como Google Drive e OneDrive. A explicação aborda o passo a passo inicial, incluindo login pelo e-mail institucional, navegação na interface, funções do botão “Novo”, criação de pastas, e o simples mecanismo de arrastar arquivos do computador para a nuvem. Também se enfatiza a universalidade do acesso: uma vez armazenado, o arquivo pode ser acessado de qualquer celular ou computador, o que favorece o trabalho remoto, deslocamentos entre unidades, teletrabalho e reuniões externas. O uso adequado dessas ferramentas reduz drasticamente a perda de documentos, melhora a organização e aumenta a produtividade do gestor. A inclusão da prática de arrastar e soltar simplifica o entendimento, promovendo autonomia digital e segurança operacional no cotidiano de trabalho.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87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Este diapositivo referencia informações do seguinte ficheiro: https://api.asm.skype.com/v1/objects/0-eus-d15-7afca38f190c96b1383f497996ab38b3/views/original/Aula_02_Seguranca_e_Nuvem_CRAS.pptx
Este slide traz um dos ganhos mais significativos da nuvem: a eliminação do envio de múltiplas versões de arquivos por e-mail. Ao compartilhar um link, todas as pessoas envolvidas passam a consultar a mesma versão do documento, reduzindo retrabalho, confusão e problemas com anexos grandes. O compartilhamento também permite controlar quem pode visualizar ou editar, o que protege informações sensíveis e facilita o trabalho colaborativo. A ideia central é substituir processos antigos e ineficientes por um fluxo moderno, limpo e ágil, que melhora a comunicação interna do CRAS e fortalece a gestão de documentos. A abordagem visual com o ícone de pessoas ao redor de um arquivo reforça o conceito de colaboração estruturada.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704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Este diapositivo referencia informações do seguinte ficheiro: https://api.asm.skype.com/v1/objects/0-eus-d15-7afca38f190c96b1383f497996ab38b3/views/original/Aula_02_Seguranca_e_Nuvem_CRAS.pptx
Nesta etapa, reforça-se que segurança digital envolve não apenas organização, mas responsabilidade ética e legal. Como o CRAS lida com dados sensíveis de usuários, é fundamental garantir que apenas pessoas autorizadas tenham acesso aos arquivos. O slide explica de forma clara que o controle é feito via e-mail, e que o compartilhamento deve ser criterioso para proteger prontuários, relatórios, listas de presença e registros que envolvem situações de vulnerabilidade social. Além disso, o conteúdo destaca a necessidade de seguir boas práticas sugeridas pela LGPD, como restringir acessos desnecessários e revisar permissões periodicamente. Essa conscientização aumenta a proteção institucional e demonstra profissionalismo no trato dos dados públicos.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611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Este diapositivo referencia informações do seguinte ficheiro: https://api.asm.skype.com/v1/objects/0-eus-d15-7afca38f190c96b1383f497996ab38b3/views/original/Aula_02_Seguranca_e_Nuvem_CRAS.pptx
Este slide acrescenta recomendações essenciais para manter a segurança e eficiência no uso da nuvem. As boas práticas incluem: sempre sair da conta quando utilizar computadores públicos, evitar permissões abertas do tipo “qualquer pessoa com o link”, organizar pastas por ano e serviço para facilitar buscas, e revisar periodicamente quem tem acesso aos documentos. Também se incentiva o uso das permissões de ‘Somente Visualização’ quando não há necessidade de edição. Essas orientações ajudam a prevenir incidentes como vazamento de dados, compartilhamento indevido ou perda de controle sobre informações sensíveis. Com tais práticas, os gestores desenvolvem uma cultura digital mais madura, alinhada ao uso seguro e eficiente das ferramentas modernas.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889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
---
Este diapositivo referencia informações do seguinte ficheiro: https://api.asm.skype.com/v1/objects/0-eus-d15-7afca38f190c96b1383f497996ab38b3/views/original/Aula_02_Seguranca_e_Nuvem_CRAS.pptx
O desafio prático consolida o aprendizado da aula, incentivando o gestor a experimentar diretamente o uso do Google Drive ou OneDrive. A tarefa consiste em acessar o e-mail institucional, abrir o serviço de nuvem, criar uma pasta chamada ‘TREINAMENTO 2026’, fazer upload do arquivo desenvolvido na Aula 01 e compartilhá-lo com um colega, definindo a permissão adequada. Essa atividade estimula autonomia digital, reforça o hábito correto de organização e promove a colaboração segura entre equipes. Além disso, serve para demonstrar que, após a configuração inicial, o uso da nuvem se torna um processo rápido e natural no cotidiano do CRAS.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BFDD6F49-EBB7-4CCF-97A8-E526BB28BB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896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676" y="4473553"/>
            <a:ext cx="6655522" cy="1545336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676" y="548642"/>
            <a:ext cx="7478991" cy="3635797"/>
          </a:xfrm>
        </p:spPr>
        <p:txBody>
          <a:bodyPr rtlCol="0" anchor="t">
            <a:noAutofit/>
          </a:bodyPr>
          <a:lstStyle>
            <a:lvl1pPr algn="l">
              <a:defRPr sz="72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8214672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, Conteúdo 1 (Máx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1044465"/>
            <a:ext cx="11924209" cy="5408535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7"/>
            <a:ext cx="11924209" cy="715505"/>
          </a:xfrm>
        </p:spPr>
        <p:txBody>
          <a:bodyPr rtlCol="0" anchor="ctr">
            <a:no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217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penas Conteúdo (Máx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" y="367091"/>
            <a:ext cx="11924209" cy="6123818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rtlCol="0" anchor="ctr">
            <a:normAutofit/>
          </a:bodyPr>
          <a:lstStyle>
            <a:lvl1pPr>
              <a:defRPr sz="24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36573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údo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7" y="2241550"/>
            <a:ext cx="10966705" cy="406781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AD96F6A0-07FF-1828-19D1-FE1D9B921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877457"/>
            <a:ext cx="10964675" cy="1059294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519567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Conteúdo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 rtlCol="0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385975"/>
            <a:ext cx="4325112" cy="2454796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014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Conteúdo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2254250"/>
            <a:ext cx="4956175" cy="355600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347" y="2258568"/>
            <a:ext cx="3813048" cy="3557016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953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Conteúdo 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19738" y="1538288"/>
            <a:ext cx="5681662" cy="4818062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8" y="1537853"/>
            <a:ext cx="4145582" cy="4638825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998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Conteúdo 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77456"/>
            <a:ext cx="6159500" cy="5390822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7" y="877456"/>
            <a:ext cx="4142232" cy="4940661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517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, Conteúdo 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549274"/>
            <a:ext cx="7315200" cy="580644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3" y="548639"/>
            <a:ext cx="3494314" cy="5719639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1683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do Conteúdo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793885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E742B5C-5438-96A4-4A2A-AE939906F8A4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5538937" y="6453002"/>
            <a:ext cx="3337584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538937" y="1828800"/>
            <a:ext cx="6071616" cy="4489704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2062" y="548640"/>
            <a:ext cx="7738491" cy="1143000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7960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 d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 dirty="0"/>
            </a:lvl1pPr>
          </a:lstStyle>
          <a:p>
            <a:pPr lvl="0" rtl="0"/>
            <a:r>
              <a:rPr lang="pt-br"/>
              <a:t>Clique no ícone para adicionar uma imagem</a:t>
            </a:r>
          </a:p>
        </p:txBody>
      </p:sp>
      <p:sp>
        <p:nvSpPr>
          <p:cNvPr id="9" name="Espaço Reservado para Data 8">
            <a:extLst>
              <a:ext uri="{FF2B5EF4-FFF2-40B4-BE49-F238E27FC236}">
                <a16:creationId xmlns:a16="http://schemas.microsoft.com/office/drawing/2014/main" id="{81177663-FC76-DF36-EEB7-5BE4C6C82F3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10" name="Espaço Reservado para Rodapé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3950591" y="6453002"/>
            <a:ext cx="2805405" cy="365125"/>
          </a:xfrm>
        </p:spPr>
        <p:txBody>
          <a:bodyPr rtlCol="0"/>
          <a:lstStyle/>
          <a:p>
            <a:pPr rtl="0"/>
            <a:r>
              <a:rPr lang="pt-br"/>
              <a:t>Exemplo de Texto de Rodapé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6706232" y="6453002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828800"/>
            <a:ext cx="6135624" cy="4489704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48640"/>
            <a:ext cx="7717317" cy="1143000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47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4676" y="4617138"/>
            <a:ext cx="7375466" cy="101498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676" y="854239"/>
            <a:ext cx="7876287" cy="3592629"/>
          </a:xfrm>
        </p:spPr>
        <p:txBody>
          <a:bodyPr rtlCol="0" anchor="b">
            <a:normAutofit/>
          </a:bodyPr>
          <a:lstStyle>
            <a:lvl1pPr algn="l">
              <a:lnSpc>
                <a:spcPct val="120000"/>
              </a:lnSpc>
              <a:defRPr sz="72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148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do Conteúdo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02336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 rtl="0"/>
            <a:r>
              <a:rPr lang="pt-br"/>
              <a:t>Clique no ícone para adicionar uma imagem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0BFB53A-8FDF-F131-DCF2-D7BECE95381F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4745736" y="6453002"/>
            <a:ext cx="3494314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pt-br"/>
              <a:t>Texto de Exemplo do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45736" y="1725386"/>
            <a:ext cx="6858000" cy="4638838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1537" y="320039"/>
            <a:ext cx="8502199" cy="1258389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3590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 de Conteúdo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91732" y="0"/>
            <a:ext cx="4100267" cy="6858000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F3CAD5B-18BB-E21E-3A4C-7BAACB8519A4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4285799" y="6453002"/>
            <a:ext cx="2805405" cy="365125"/>
          </a:xfrm>
        </p:spPr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7041440" y="6453002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647" y="1728870"/>
            <a:ext cx="6858000" cy="4635354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8400908" cy="1261872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06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do Conteúdo 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61150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253745" y="6453002"/>
            <a:ext cx="1622776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253745" y="2257005"/>
            <a:ext cx="4362450" cy="405172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9686" y="584339"/>
            <a:ext cx="5925810" cy="1527048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1198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 de Conteúd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45480" y="0"/>
            <a:ext cx="644652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56079"/>
            <a:ext cx="4360863" cy="4052646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83413"/>
            <a:ext cx="6053957" cy="1527048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000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do Conteúdo 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49224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04491" y="6453002"/>
            <a:ext cx="1772029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104888" y="1728870"/>
            <a:ext cx="4512601" cy="4635353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0418" y="320040"/>
            <a:ext cx="6047071" cy="1261872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5725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do Conteúdo 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0" y="0"/>
            <a:ext cx="627427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2031073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68233" y="6453002"/>
            <a:ext cx="2805405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923874" y="6453002"/>
            <a:ext cx="429207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4" y="1744168"/>
            <a:ext cx="4572000" cy="4620055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226769" cy="1261872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1725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 de Conteúdo 9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1713A3F4-E223-745E-5A5E-95DF707B22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7584144" cy="6858000"/>
          </a:xfrm>
          <a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305F20-8340-4F06-2EA5-4D05FFED4587}"/>
              </a:ext>
            </a:extLst>
          </p:cNvPr>
          <p:cNvSpPr>
            <a:spLocks noGrp="1"/>
          </p:cNvSpPr>
          <p:nvPr>
            <p:ph type="dt" sz="half" idx="15"/>
          </p:nvPr>
        </p:nvSpPr>
        <p:spPr>
          <a:xfrm>
            <a:off x="8212663" y="6453002"/>
            <a:ext cx="922372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9135035" y="6453002"/>
            <a:ext cx="2546891" cy="365125"/>
          </a:xfrm>
        </p:spPr>
        <p:txBody>
          <a:bodyPr rtlCol="0"/>
          <a:lstStyle/>
          <a:p>
            <a:pPr rtl="0"/>
            <a:r>
              <a:rPr lang="pt-br"/>
              <a:t>Exemplo de Texto de Rodapé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12790" y="2256079"/>
            <a:ext cx="3401568" cy="4052646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484" y="583413"/>
            <a:ext cx="4948747" cy="1527048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270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 de Conteúd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6453002"/>
            <a:ext cx="1067625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04785" y="6453002"/>
            <a:ext cx="2805405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0426" y="6453002"/>
            <a:ext cx="429207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2254737"/>
            <a:ext cx="3401568" cy="4053987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583413"/>
            <a:ext cx="5070955" cy="1527048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5823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 de Conteúd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781365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43102" y="6453002"/>
            <a:ext cx="1003659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346761" y="6453002"/>
            <a:ext cx="2335165" cy="365125"/>
          </a:xfrm>
        </p:spPr>
        <p:txBody>
          <a:bodyPr rtlCol="0"/>
          <a:lstStyle/>
          <a:p>
            <a:pPr rtl="0"/>
            <a:r>
              <a:rPr lang="pt-br"/>
              <a:t>Exemplo 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344096" y="3168722"/>
            <a:ext cx="3273552" cy="2884605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228600" indent="0">
              <a:buNone/>
              <a:defRPr sz="1400"/>
            </a:lvl2pPr>
            <a:lvl3pPr marL="457200" indent="0">
              <a:buNone/>
              <a:defRPr sz="1200"/>
            </a:lvl3pPr>
            <a:lvl4pPr marL="685800" indent="0">
              <a:buNone/>
              <a:defRPr sz="1100"/>
            </a:lvl4pPr>
            <a:lvl5pPr marL="914400" indent="0">
              <a:buNone/>
              <a:defRPr sz="105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9542" y="1078992"/>
            <a:ext cx="4757112" cy="1942773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102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do Conteúdo 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463513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5012267"/>
            <a:ext cx="6400800" cy="1390330"/>
          </a:xfrm>
        </p:spPr>
        <p:txBody>
          <a:bodyPr rtlCol="0">
            <a:noAutofit/>
          </a:bodyPr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28600" indent="0">
              <a:buFont typeface="Arial" panose="020B0604020202020204" pitchFamily="34" charset="0"/>
              <a:buNone/>
              <a:defRPr sz="1400"/>
            </a:lvl2pPr>
            <a:lvl3pPr marL="457200" indent="0">
              <a:buFont typeface="Arial" panose="020B0604020202020204" pitchFamily="34" charset="0"/>
              <a:buNone/>
              <a:defRPr sz="1200"/>
            </a:lvl3pPr>
            <a:lvl4pPr marL="685800" indent="0">
              <a:buFont typeface="Arial" panose="020B0604020202020204" pitchFamily="34" charset="0"/>
              <a:buNone/>
              <a:defRPr sz="1100"/>
            </a:lvl4pPr>
            <a:lvl5pPr marL="914400" indent="0">
              <a:buFont typeface="Arial" panose="020B0604020202020204" pitchFamily="34" charset="0"/>
              <a:buNone/>
              <a:defRPr sz="105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3939967"/>
            <a:ext cx="3739896" cy="1390330"/>
          </a:xfrm>
        </p:spPr>
        <p:txBody>
          <a:bodyPr rtlCol="0" anchor="ctr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487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rtlCol="0" anchor="b">
            <a:normAutofit/>
          </a:bodyPr>
          <a:lstStyle>
            <a:lvl1pPr algn="ctr">
              <a:defRPr sz="6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738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 de Conteúd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4162318"/>
            <a:ext cx="7772400" cy="2240280"/>
          </a:xfrm>
        </p:spPr>
        <p:txBody>
          <a:bodyPr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831866"/>
            <a:ext cx="2953618" cy="1892808"/>
          </a:xfrm>
        </p:spPr>
        <p:txBody>
          <a:bodyPr rtlCol="0" anchor="ctr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41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 de Conteúd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dirty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7160" y="59778"/>
            <a:ext cx="3494314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76521" y="59778"/>
            <a:ext cx="2805405" cy="365125"/>
          </a:xfrm>
        </p:spPr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32162" y="59778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561425"/>
            <a:ext cx="7772400" cy="2240280"/>
          </a:xfrm>
        </p:spPr>
        <p:txBody>
          <a:bodyPr rtlCol="0">
            <a:noAutofit/>
          </a:bodyPr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514350" indent="-285750">
              <a:buFont typeface="Arial" panose="020B0604020202020204" pitchFamily="34" charset="0"/>
              <a:buChar char="•"/>
              <a:defRPr sz="1600"/>
            </a:lvl2pPr>
            <a:lvl3pPr marL="742950" indent="-285750">
              <a:buFont typeface="Arial" panose="020B0604020202020204" pitchFamily="34" charset="0"/>
              <a:buChar char="•"/>
              <a:defRPr sz="1400"/>
            </a:lvl3pPr>
            <a:lvl4pPr marL="857250" indent="-171450">
              <a:buFont typeface="Arial" panose="020B0604020202020204" pitchFamily="34" charset="0"/>
              <a:buChar char="•"/>
              <a:defRPr sz="1200"/>
            </a:lvl4pPr>
            <a:lvl5pPr marL="1085850" indent="-171450">
              <a:buFont typeface="Arial" panose="020B0604020202020204" pitchFamily="34" charset="0"/>
              <a:buChar char="•"/>
              <a:defRPr sz="110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1733" y="2133326"/>
            <a:ext cx="2953618" cy="1892808"/>
          </a:xfrm>
        </p:spPr>
        <p:txBody>
          <a:bodyPr rtlCol="0" anchor="ctr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1022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 de Conteúd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5" y="1828800"/>
            <a:ext cx="6446520" cy="4425696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562088" y="1828800"/>
            <a:ext cx="4023360" cy="4428871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6" y="603504"/>
            <a:ext cx="10972802" cy="970463"/>
          </a:xfrm>
        </p:spPr>
        <p:txBody>
          <a:bodyPr rtlCol="0" anchor="ctr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057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 de Conteúd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2648" y="2290890"/>
            <a:ext cx="4672584" cy="404164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96000" y="549275"/>
            <a:ext cx="5585925" cy="5783263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38"/>
            <a:ext cx="4672584" cy="2492735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39692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 de Conteúd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521" y="2295144"/>
            <a:ext cx="3490176" cy="404164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16500" y="549275"/>
            <a:ext cx="6561138" cy="575945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094" y="549275"/>
            <a:ext cx="3657603" cy="2472817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947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úmero Grande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944" y="4957012"/>
            <a:ext cx="5897880" cy="1114604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39496" y="566928"/>
            <a:ext cx="10826496" cy="4334256"/>
          </a:xfrm>
        </p:spPr>
        <p:txBody>
          <a:bodyPr rtlCol="0" anchor="b">
            <a:normAutofit/>
          </a:bodyPr>
          <a:lstStyle>
            <a:lvl1pPr algn="l">
              <a:defRPr sz="232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035309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úmero Grande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rtlCol="0" anchor="b">
            <a:normAutofit/>
          </a:bodyPr>
          <a:lstStyle>
            <a:lvl1pPr algn="ctr">
              <a:defRPr sz="232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5763257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úmero Grande 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809744"/>
            <a:ext cx="7525512" cy="1545336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22960" y="603504"/>
            <a:ext cx="10543032" cy="4206240"/>
          </a:xfrm>
        </p:spPr>
        <p:txBody>
          <a:bodyPr rtlCol="0" anchor="ctr">
            <a:normAutofit/>
          </a:bodyPr>
          <a:lstStyle>
            <a:lvl1pPr algn="ctr">
              <a:defRPr sz="2320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pPr rtl="0"/>
            <a:r>
              <a:rPr lang="pt-br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2238974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nstrativo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F688C7-1128-9027-65E4-A17BBE7D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D56E87B-2252-4382-E6E7-15A81BCC8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C1C6A68-1AC4-7B10-CD66-D6732743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rtlCol="0"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 rtl="0"/>
            <a:r>
              <a:rPr lang="pt-br"/>
              <a:t>Clique para editar a Instrução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 rtlCol="0"/>
          <a:lstStyle/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401528901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itação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Autor da Citação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rtlCol="0" anchor="ctr">
            <a:normAutofit/>
          </a:bodyPr>
          <a:lstStyle>
            <a:lvl1pPr algn="l">
              <a:lnSpc>
                <a:spcPct val="120000"/>
              </a:lnSpc>
              <a:defRPr sz="4000" b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a Citação</a:t>
            </a:r>
          </a:p>
        </p:txBody>
      </p:sp>
    </p:spTree>
    <p:extLst>
      <p:ext uri="{BB962C8B-B14F-4D97-AF65-F5344CB8AC3E}">
        <p14:creationId xmlns:p14="http://schemas.microsoft.com/office/powerpoint/2010/main" val="1955050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Foto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9" cy="4986425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AA6C9C7-A264-237A-7F3C-46E6A7A964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B5B8C48-05E9-5280-3F6A-22F8BCBB477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47BC820F-C031-6832-5CA0-B972903E0D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5668625"/>
            <a:ext cx="11460480" cy="480373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60" y="4578237"/>
            <a:ext cx="11460480" cy="786384"/>
          </a:xfrm>
        </p:spPr>
        <p:txBody>
          <a:bodyPr rtlCol="0" anchor="b">
            <a:noAutofit/>
          </a:bodyPr>
          <a:lstStyle>
            <a:lvl1pPr algn="l">
              <a:defRPr sz="6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638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itação 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Autor da Citação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rtlCol="0" anchor="ctr">
            <a:normAutofit/>
          </a:bodyPr>
          <a:lstStyle>
            <a:lvl1pPr algn="l">
              <a:lnSpc>
                <a:spcPct val="120000"/>
              </a:lnSpc>
              <a:defRPr sz="4000" b="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pPr rtl="0"/>
            <a:r>
              <a:rPr lang="pt-br"/>
              <a:t>Clique para editar a Citação</a:t>
            </a:r>
          </a:p>
        </p:txBody>
      </p:sp>
    </p:spTree>
    <p:extLst>
      <p:ext uri="{BB962C8B-B14F-4D97-AF65-F5344CB8AC3E}">
        <p14:creationId xmlns:p14="http://schemas.microsoft.com/office/powerpoint/2010/main" val="624646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itação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12648" y="5669280"/>
            <a:ext cx="8961120" cy="466344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Autor da Citação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12648" y="1234440"/>
            <a:ext cx="8961120" cy="3169920"/>
          </a:xfrm>
        </p:spPr>
        <p:txBody>
          <a:bodyPr rtlCol="0" anchor="ctr">
            <a:normAutofit/>
          </a:bodyPr>
          <a:lstStyle>
            <a:lvl1pPr algn="l">
              <a:lnSpc>
                <a:spcPct val="120000"/>
              </a:lnSpc>
              <a:defRPr sz="4400" b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a Citação</a:t>
            </a:r>
          </a:p>
        </p:txBody>
      </p:sp>
    </p:spTree>
    <p:extLst>
      <p:ext uri="{BB962C8B-B14F-4D97-AF65-F5344CB8AC3E}">
        <p14:creationId xmlns:p14="http://schemas.microsoft.com/office/powerpoint/2010/main" val="21558199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D0B7E-1A60-DA52-6965-92412B1C2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2775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741152" cy="1132258"/>
          </a:xfrm>
        </p:spPr>
        <p:txBody>
          <a:bodyPr rtlCol="0"/>
          <a:lstStyle/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2713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E3B3581-658A-8487-F9CB-E79F2BFF2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5735"/>
            <a:ext cx="5157787" cy="559834"/>
          </a:xfrm>
        </p:spPr>
        <p:txBody>
          <a:bodyPr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9600" y="2387600"/>
            <a:ext cx="5157788" cy="3763963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5735"/>
            <a:ext cx="5183188" cy="559834"/>
          </a:xfrm>
        </p:spPr>
        <p:txBody>
          <a:bodyPr rtlCol="0"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2200" y="2387600"/>
            <a:ext cx="5183188" cy="3763963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47396"/>
            <a:ext cx="10745788" cy="1143292"/>
          </a:xfrm>
        </p:spPr>
        <p:txBody>
          <a:bodyPr rtlCol="0"/>
          <a:lstStyle/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90748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E89E8268-7232-2944-F1BD-399F9419B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083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9BC4D82-0182-501C-9231-467676804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5415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F05638-7A56-469A-825A-1DFA60025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7160" y="2311121"/>
            <a:ext cx="3595634" cy="3993263"/>
          </a:xfrm>
        </p:spPr>
        <p:txBody>
          <a:bodyPr rtlCol="0"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708" y="553615"/>
            <a:ext cx="6440258" cy="5755109"/>
          </a:xfrm>
        </p:spPr>
        <p:txBody>
          <a:bodyPr rtlCol="0"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160" y="553616"/>
            <a:ext cx="3595634" cy="1757505"/>
          </a:xfrm>
        </p:spPr>
        <p:txBody>
          <a:bodyPr rtlCol="0" anchor="t">
            <a:normAutofit/>
          </a:bodyPr>
          <a:lstStyle>
            <a:lvl1pPr>
              <a:defRPr sz="28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606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557784"/>
            <a:ext cx="6519080" cy="5779007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0B235E-39C7-4C78-20EF-DB48ECD9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1" y="2826137"/>
            <a:ext cx="3585586" cy="3434638"/>
          </a:xfrm>
        </p:spPr>
        <p:txBody>
          <a:bodyPr rtlCol="0"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rtlCol="0" anchor="t">
            <a:normAutofit/>
          </a:bodyPr>
          <a:lstStyle>
            <a:lvl1pPr>
              <a:defRPr sz="28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33528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775" y="3594099"/>
            <a:ext cx="10890374" cy="2743200"/>
          </a:xfrm>
        </p:spPr>
        <p:txBody>
          <a:bodyPr rtlCol="0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4676" y="1847088"/>
            <a:ext cx="7342307" cy="1133856"/>
          </a:xfrm>
        </p:spPr>
        <p:txBody>
          <a:bodyPr rtlCol="0" anchor="b">
            <a:noAutofit/>
          </a:bodyPr>
          <a:lstStyle>
            <a:lvl1pPr>
              <a:defRPr sz="600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35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ão 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9485D1-E172-8F0A-A425-3097B3ABCF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2775" y="3622674"/>
            <a:ext cx="8430639" cy="1279615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  <a:lvl2pPr marL="228600" indent="0">
              <a:buNone/>
              <a:defRPr sz="2000"/>
            </a:lvl2pPr>
            <a:lvl3pPr marL="457200" indent="0">
              <a:buNone/>
              <a:defRPr sz="1800"/>
            </a:lvl3pPr>
            <a:lvl4pPr marL="685800" indent="0">
              <a:buNone/>
              <a:defRPr sz="1600"/>
            </a:lvl4pPr>
            <a:lvl5pPr marL="914400" indent="0">
              <a:buNone/>
              <a:defRPr sz="140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1627318"/>
            <a:ext cx="8430767" cy="1842020"/>
          </a:xfrm>
        </p:spPr>
        <p:txBody>
          <a:bodyPr rtlCol="0" anchor="b">
            <a:noAutofit/>
          </a:bodyPr>
          <a:lstStyle>
            <a:lvl1pPr>
              <a:defRPr sz="600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31912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da Foto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168895" y="6453002"/>
            <a:ext cx="1707625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63127" y="1129554"/>
            <a:ext cx="5867457" cy="3475236"/>
          </a:xfrm>
        </p:spPr>
        <p:txBody>
          <a:bodyPr rtlCol="0" anchor="b">
            <a:normAutofit/>
          </a:bodyPr>
          <a:lstStyle>
            <a:lvl1pPr algn="l">
              <a:defRPr sz="54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8211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de Título e F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7ED3B95-1860-B7C7-C279-D6755F721C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-1"/>
            <a:ext cx="12192001" cy="6858001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45D3106-89ED-8524-91B2-9F94380C04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B662294-75FD-D5A3-D433-0C0329830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09E58DE0-2D5A-4C5D-BB9F-60B17AEDD2D8}" type="datetimeFigureOut">
              <a:rPr lang="en-US" smtClean="0"/>
              <a:pPr rtl="0"/>
              <a:t>2/23/2026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37E107C-2248-4498-B52C-AA96C672919A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rtlCol="0" anchor="b">
            <a:normAutofit/>
          </a:bodyPr>
          <a:lstStyle>
            <a:lvl1pPr algn="l">
              <a:defRPr sz="48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319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 Título e 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7">
            <a:extLst>
              <a:ext uri="{FF2B5EF4-FFF2-40B4-BE49-F238E27FC236}">
                <a16:creationId xmlns:a16="http://schemas.microsoft.com/office/drawing/2014/main" id="{306AF329-20F3-F154-AD51-E99080E2F1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87882" y="0"/>
            <a:ext cx="4004118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B17532AB-308D-E1FD-4B70-2832C11407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8153399" cy="6858000"/>
          </a:xfrm>
          <a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D373364-D664-37CA-391B-CC3537BE1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B662294-75FD-D5A3-D433-0C0329830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09E58DE0-2D5A-4C5D-BB9F-60B17AEDD2D8}" type="datetimeFigureOut">
              <a:rPr lang="en-US" smtClean="0"/>
              <a:pPr rtl="0"/>
              <a:t>2/23/2026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37E107C-2248-4498-B52C-AA96C672919A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5448300" cy="868374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5448300" cy="3581399"/>
          </a:xfrm>
        </p:spPr>
        <p:txBody>
          <a:bodyPr rtlCol="0" anchor="b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0377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 Título e F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B17532AB-308D-E1FD-4B70-2832C11407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 rtl="0"/>
            <a:r>
              <a:rPr lang="pt-br"/>
              <a:t>Clique no ícone para adicionar uma imagem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9E26463-E3A6-7144-0DAB-3809F3BD9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BDD031D-23CD-AB8E-F4DE-F2A0A754E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09E58DE0-2D5A-4C5D-BB9F-60B17AEDD2D8}" type="datetimeFigureOut">
              <a:rPr lang="en-US" smtClean="0"/>
              <a:pPr rtl="0"/>
              <a:t>2/23/2026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37E107C-2248-4498-B52C-AA96C672919A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10896600" cy="906472"/>
          </a:xfrm>
        </p:spPr>
        <p:txBody>
          <a:bodyPr rtlCol="0">
            <a:normAutofit/>
          </a:bodyPr>
          <a:lstStyle>
            <a:lvl1pPr marL="0" indent="0" algn="r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9886" y="914399"/>
            <a:ext cx="4294414" cy="3848100"/>
          </a:xfrm>
        </p:spPr>
        <p:txBody>
          <a:bodyPr rtlCol="0" anchor="t">
            <a:norm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904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 Título e F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B17532AB-308D-E1FD-4B70-2832C11407E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68580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 rtl="0"/>
            <a:r>
              <a:rPr lang="pt-br"/>
              <a:t>Clique no ícone para adicionar uma imagem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FFAF045-F012-E336-2D91-EF967058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B662294-75FD-D5A3-D433-0C0329830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>
            <a:off x="-235040" y="235039"/>
            <a:ext cx="6858000" cy="6387921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100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09E58DE0-2D5A-4C5D-BB9F-60B17AEDD2D8}" type="datetimeFigureOut">
              <a:rPr lang="en-US" smtClean="0"/>
              <a:pPr rtl="0"/>
              <a:t>2/23/2026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37E107C-2248-4498-B52C-AA96C672919A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485771"/>
            <a:ext cx="7233806" cy="571501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100"/>
            <a:ext cx="5448299" cy="2620192"/>
          </a:xfrm>
        </p:spPr>
        <p:txBody>
          <a:bodyPr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065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 Duas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Imagem 11">
            <a:extLst>
              <a:ext uri="{FF2B5EF4-FFF2-40B4-BE49-F238E27FC236}">
                <a16:creationId xmlns:a16="http://schemas.microsoft.com/office/drawing/2014/main" id="{9311866F-BD47-9E17-9B22-D9F491F1E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693" y="919163"/>
            <a:ext cx="2030627" cy="38481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65639" y="914401"/>
            <a:ext cx="4030361" cy="3848100"/>
          </a:xfrm>
          <a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41" y="2861187"/>
            <a:ext cx="4146585" cy="3349114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3934" y="1158241"/>
            <a:ext cx="6105693" cy="1203958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622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 Duas Foto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C862F182-2E5E-6FE9-60FC-DE6FE1129C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914400"/>
            <a:ext cx="2457450" cy="231298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4CD5C1-08C3-FFD4-3750-5118BD595B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493378" y="914400"/>
            <a:ext cx="2431912" cy="2312988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9" y="803563"/>
            <a:ext cx="5181601" cy="5406737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2840182"/>
            <a:ext cx="4466884" cy="1773381"/>
          </a:xfrm>
        </p:spPr>
        <p:txBody>
          <a:bodyPr rtlCol="0">
            <a:no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032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 Duas Image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-5027"/>
            <a:ext cx="6096000" cy="4733471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13" name="Espaço Reservado para Imagem 11">
            <a:extLst>
              <a:ext uri="{FF2B5EF4-FFF2-40B4-BE49-F238E27FC236}">
                <a16:creationId xmlns:a16="http://schemas.microsoft.com/office/drawing/2014/main" id="{9311866F-BD47-9E17-9B22-D9F491F1E3F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693" y="4797346"/>
            <a:ext cx="6105693" cy="2060653"/>
          </a:xfrm>
          <a:blipFill dpi="0" rotWithShape="1"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41" y="914399"/>
            <a:ext cx="4146585" cy="5029201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2" y="647698"/>
            <a:ext cx="4650012" cy="2077089"/>
          </a:xfrm>
        </p:spPr>
        <p:txBody>
          <a:bodyPr rtlCol="0" anchor="b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1486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 de Imagem Alinhada à Esqu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0172699" cy="50673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1" y="5560042"/>
            <a:ext cx="8271878" cy="542344"/>
          </a:xfrm>
        </p:spPr>
        <p:txBody>
          <a:bodyPr rtlCol="0"/>
          <a:lstStyle>
            <a:lvl1pPr marL="0" indent="0" algn="r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914399"/>
            <a:ext cx="5448300" cy="3117553"/>
          </a:xfrm>
        </p:spPr>
        <p:txBody>
          <a:bodyPr rtlCol="0" anchor="t">
            <a:norm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5729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 Foto Alinhada à Esquer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076700" cy="4193427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40C7A95-E12A-CD85-629E-0A9E34DCE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9291" y="914400"/>
            <a:ext cx="5773936" cy="5029200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1" y="3786474"/>
            <a:ext cx="4169890" cy="1614008"/>
          </a:xfrm>
        </p:spPr>
        <p:txBody>
          <a:bodyPr rtlCol="0" anchor="t">
            <a:noAutofit/>
          </a:bodyPr>
          <a:lstStyle>
            <a:lvl1pPr algn="r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36686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 Foto Alinhada à Esquer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8115299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A40C7A95-E12A-CD85-629E-0A9E34DCE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54931" y="647699"/>
            <a:ext cx="2689367" cy="5562599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/>
            </a:lvl1pPr>
            <a:lvl2pPr marL="514350" indent="-285750">
              <a:buFont typeface="Arial" panose="020B0604020202020204" pitchFamily="34" charset="0"/>
              <a:buChar char="•"/>
              <a:defRPr/>
            </a:lvl2pPr>
            <a:lvl3pPr marL="742950" indent="-285750">
              <a:buFont typeface="Arial" panose="020B0604020202020204" pitchFamily="34" charset="0"/>
              <a:buChar char="•"/>
              <a:defRPr/>
            </a:lvl3pPr>
            <a:lvl4pPr marL="971550" indent="-285750">
              <a:buFont typeface="Arial" panose="020B0604020202020204" pitchFamily="34" charset="0"/>
              <a:buChar char="•"/>
              <a:defRPr/>
            </a:lvl4pPr>
            <a:lvl5pPr marL="1085850" indent="-171450">
              <a:buFont typeface="Arial" panose="020B0604020202020204" pitchFamily="34" charset="0"/>
              <a:buChar char="•"/>
              <a:defRPr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647700"/>
            <a:ext cx="4225166" cy="2420756"/>
          </a:xfrm>
        </p:spPr>
        <p:txBody>
          <a:bodyPr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782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da Foto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96128" y="0"/>
            <a:ext cx="6595872" cy="6858000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F991F941-2D53-CC10-7947-62237A245FE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37160" y="6453002"/>
            <a:ext cx="1951777" cy="365125"/>
          </a:xfrm>
        </p:spPr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6E6A4C-6C55-068A-43AA-78DB4D1D643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088937" y="6453002"/>
            <a:ext cx="2805405" cy="365125"/>
          </a:xfrm>
        </p:spPr>
        <p:txBody>
          <a:bodyPr rtlCol="0"/>
          <a:lstStyle/>
          <a:p>
            <a:pPr rtl="0"/>
            <a:r>
              <a:rPr lang="pt-br"/>
              <a:t>Amostra de Texto de Rodapé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1A2CCFF-14A7-08A8-4465-732CD892872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4844578" y="6453002"/>
            <a:ext cx="429207" cy="365125"/>
          </a:xfrm>
        </p:spPr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rtlCol="0" anchor="b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59" y="411480"/>
            <a:ext cx="6152191" cy="3739896"/>
          </a:xfrm>
        </p:spPr>
        <p:txBody>
          <a:bodyPr rtlCol="0" anchor="t">
            <a:normAutofit/>
          </a:bodyPr>
          <a:lstStyle>
            <a:lvl1pPr algn="l">
              <a:defRPr sz="54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72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 de Imagem Alinhada à 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981200" y="0"/>
            <a:ext cx="10210798" cy="5067300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3695" y="5560042"/>
            <a:ext cx="8279006" cy="650256"/>
          </a:xfrm>
        </p:spPr>
        <p:txBody>
          <a:bodyPr rtlCol="0"/>
          <a:lstStyle>
            <a:lvl1pPr marL="0" indent="0" algn="l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647701"/>
            <a:ext cx="5181600" cy="2595563"/>
          </a:xfrm>
        </p:spPr>
        <p:txBody>
          <a:bodyPr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8610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 Foto Alinhada na Parte Superi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Imagem 11">
            <a:extLst>
              <a:ext uri="{FF2B5EF4-FFF2-40B4-BE49-F238E27FC236}">
                <a16:creationId xmlns:a16="http://schemas.microsoft.com/office/drawing/2014/main" id="{8CBFB767-CAF2-628B-7675-91B983B22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4193427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DE27908E-38A7-B900-61E8-3AB5DD08621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96000" y="4672013"/>
            <a:ext cx="5448300" cy="1538287"/>
          </a:xfrm>
        </p:spPr>
        <p:txBody>
          <a:bodyPr rtlCol="0" anchor="t">
            <a:normAutofit fontScale="85000" lnSpcReduction="10000"/>
          </a:bodyPr>
          <a:lstStyle/>
          <a:p>
            <a:pPr marL="0" lvl="0" indent="0" algn="r" rtl="0">
              <a:buNone/>
            </a:pPr>
            <a:r>
              <a:rPr lang="pt-br" sz="2000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1712200"/>
            <a:ext cx="6019892" cy="1896956"/>
          </a:xfrm>
        </p:spPr>
        <p:txBody>
          <a:bodyPr rtlCol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2065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 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C862F182-2E5E-6FE9-60FC-DE6FE1129C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4068"/>
            <a:ext cx="1981199" cy="2369154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 rtl="0"/>
            <a:r>
              <a:rPr lang="pt-br"/>
              <a:t>Clique no ícone para adicionar uma imagem</a:t>
            </a:r>
          </a:p>
        </p:txBody>
      </p:sp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4CD5C1-08C3-FFD4-3750-5118BD595B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014107" y="-14068"/>
            <a:ext cx="4081889" cy="4776568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rtlCol="0"/>
          <a:lstStyle/>
          <a:p>
            <a:pPr rtl="0"/>
            <a:r>
              <a:rPr lang="pt-br"/>
              <a:t>Clique no ícone para adicionar uma imagem</a:t>
            </a:r>
          </a:p>
        </p:txBody>
      </p:sp>
      <p:sp>
        <p:nvSpPr>
          <p:cNvPr id="21" name="Espaço Reservado para Imagem 13">
            <a:extLst>
              <a:ext uri="{FF2B5EF4-FFF2-40B4-BE49-F238E27FC236}">
                <a16:creationId xmlns:a16="http://schemas.microsoft.com/office/drawing/2014/main" id="{7602ECA3-A6A7-A875-18FE-E3C4A0E589C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-5583" y="2405123"/>
            <a:ext cx="1981199" cy="2357377"/>
          </a:xfrm>
          <a:blipFill dpi="0"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>
            <a:normAutofit/>
          </a:bodyPr>
          <a:lstStyle>
            <a:lvl1pPr>
              <a:defRPr lang="en-US"/>
            </a:lvl1pPr>
          </a:lstStyle>
          <a:p>
            <a:pPr lvl="0" rtl="0"/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9642" y="2874837"/>
            <a:ext cx="4157958" cy="3068763"/>
          </a:xfrm>
        </p:spPr>
        <p:txBody>
          <a:bodyPr rtlCol="0"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8675" y="664670"/>
            <a:ext cx="5978925" cy="1700765"/>
          </a:xfrm>
        </p:spPr>
        <p:txBody>
          <a:bodyPr rtlCol="0">
            <a:norm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301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 Três Fot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C862F182-2E5E-6FE9-60FC-DE6FE1129C8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076699" y="0"/>
            <a:ext cx="2683775" cy="283628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4CD5C1-08C3-FFD4-3750-5118BD595B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93074" y="0"/>
            <a:ext cx="2683775" cy="283628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12" name="Espaço Reservado para Imagem 13">
            <a:extLst>
              <a:ext uri="{FF2B5EF4-FFF2-40B4-BE49-F238E27FC236}">
                <a16:creationId xmlns:a16="http://schemas.microsoft.com/office/drawing/2014/main" id="{846440B9-87D8-A71E-771E-6771EF88B86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06949" y="0"/>
            <a:ext cx="2685051" cy="2836282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6699" y="3429000"/>
            <a:ext cx="6079577" cy="2781300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4839928" cy="1880755"/>
          </a:xfrm>
        </p:spPr>
        <p:txBody>
          <a:bodyPr rtlCol="0">
            <a:noAutofit/>
          </a:bodyPr>
          <a:lstStyle>
            <a:lvl1pPr algn="l"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091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de Três Fotos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ço Reservado para Imagem 12">
            <a:extLst>
              <a:ext uri="{FF2B5EF4-FFF2-40B4-BE49-F238E27FC236}">
                <a16:creationId xmlns:a16="http://schemas.microsoft.com/office/drawing/2014/main" id="{2373D9BC-90A4-4F94-BD50-9CCB055EE80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88622" y="3459747"/>
            <a:ext cx="4003378" cy="3398253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14" name="Espaço Reservado para Imagem 12">
            <a:extLst>
              <a:ext uri="{FF2B5EF4-FFF2-40B4-BE49-F238E27FC236}">
                <a16:creationId xmlns:a16="http://schemas.microsoft.com/office/drawing/2014/main" id="{1C768CD2-5235-9975-0B69-EDC3C9DA66E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88622" y="0"/>
            <a:ext cx="4003378" cy="3398253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13" name="Espaço Reservado para Imagem 12">
            <a:extLst>
              <a:ext uri="{FF2B5EF4-FFF2-40B4-BE49-F238E27FC236}">
                <a16:creationId xmlns:a16="http://schemas.microsoft.com/office/drawing/2014/main" id="{E665258A-9629-D734-D3AE-AF4576FA553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8201"/>
            <a:ext cx="8126413" cy="6866201"/>
          </a:xfrm>
          <a:blipFill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 dirty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09E58DE0-2D5A-4C5D-BB9F-60B17AEDD2D8}" type="datetimeFigureOut">
              <a:rPr lang="en-US" smtClean="0"/>
              <a:pPr rtl="0"/>
              <a:t>2/23/2026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37E107C-2248-4498-B52C-AA96C672919A}" type="slidenum">
              <a:rPr lang="en-US" smtClean="0"/>
              <a:pPr rtl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371" y="5075225"/>
            <a:ext cx="3424329" cy="926020"/>
          </a:xfrm>
        </p:spPr>
        <p:txBody>
          <a:bodyPr rtlCol="0"/>
          <a:lstStyle>
            <a:lvl1pPr marL="0" indent="0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 lang="en-US" sz="2000" kern="1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327355"/>
            <a:ext cx="4152900" cy="3435144"/>
          </a:xfrm>
        </p:spPr>
        <p:txBody>
          <a:bodyPr rtlCol="0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52040888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údo Alinhado ao Me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E58DE0-2D5A-4C5D-BB9F-60B17AEDD2D8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37E107C-2248-4498-B52C-AA96C672919A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3705" y="3071903"/>
            <a:ext cx="6224587" cy="2871695"/>
          </a:xfrm>
        </p:spPr>
        <p:txBody>
          <a:bodyPr rtlCol="0"/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705" y="1255056"/>
            <a:ext cx="6224588" cy="1451820"/>
          </a:xfrm>
        </p:spPr>
        <p:txBody>
          <a:bodyPr rtlCol="0">
            <a:no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16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beçalho da Seçã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E2DAFA-435E-AAF9-8B67-495E5AFDC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407A58-3351-E479-1A0C-2FF49FA42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789E10-2433-2ECB-9C92-571B583A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176" y="484632"/>
            <a:ext cx="7772400" cy="59436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/>
              <a:t>Clique para editar o estilo de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319" y="1801368"/>
            <a:ext cx="8602201" cy="4572000"/>
          </a:xfrm>
        </p:spPr>
        <p:txBody>
          <a:bodyPr rtlCol="0" anchor="b">
            <a:normAutofit/>
          </a:bodyPr>
          <a:lstStyle>
            <a:lvl1pPr algn="l">
              <a:defRPr sz="6000">
                <a:solidFill>
                  <a:schemeClr val="bg1"/>
                </a:solidFill>
                <a:highlight>
                  <a:srgbClr val="FFFFFF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68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90261" y="2333860"/>
            <a:ext cx="7489944" cy="3689909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8467558" cy="1554480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886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 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10">
            <a:extLst>
              <a:ext uri="{FF2B5EF4-FFF2-40B4-BE49-F238E27FC236}">
                <a16:creationId xmlns:a16="http://schemas.microsoft.com/office/drawing/2014/main" id="{EEE9D05A-2BD6-0F92-5A5D-FFA6FFF54E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07050" y="0"/>
            <a:ext cx="6584950" cy="6858000"/>
          </a:xfrm>
          <a:blipFill>
            <a:blip r:embed="rId3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 vert="horz" lIns="91440" tIns="0" rIns="0" bIns="0" rtlCol="0">
            <a:noAutofit/>
          </a:bodyPr>
          <a:lstStyle>
            <a:lvl1pPr>
              <a:defRPr lang="en-US" sz="2400" b="0" i="0"/>
            </a:lvl1pPr>
          </a:lstStyle>
          <a:p>
            <a:pPr marL="0" lvl="0" indent="0" rtl="0">
              <a:lnSpc>
                <a:spcPct val="150000"/>
              </a:lnSpc>
              <a:buFontTx/>
              <a:buNone/>
            </a:pPr>
            <a:r>
              <a:rPr lang="pt-br"/>
              <a:t>Clique no ícone para adicionar uma imagem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C77F2D-39D2-22F7-CF0B-39D63EBF0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n-US"/>
              <a:t>24/02/2025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/>
              <a:t>Exemplo de Texto de Rodapé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2648" y="2333860"/>
            <a:ext cx="4381756" cy="3689909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7007353" cy="1554480"/>
          </a:xfrm>
        </p:spPr>
        <p:txBody>
          <a:bodyPr rtlCol="0" anchor="b">
            <a:normAutofit/>
          </a:bodyPr>
          <a:lstStyle>
            <a:lvl1pPr>
              <a:defRPr sz="400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42081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48640"/>
            <a:ext cx="10653578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pt-br"/>
              <a:t>Clique para editar o estilo de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7" y="1715532"/>
            <a:ext cx="10653579" cy="4593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995753E-AF8A-7E04-8A1A-205B755A02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7160" y="6453002"/>
            <a:ext cx="34943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24/02/2025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76521" y="6453002"/>
            <a:ext cx="28054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/>
              <a:t>Exemplo de Texto de Rodapé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32162" y="6453002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0020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5" r:id="rId1"/>
    <p:sldLayoutId id="2147483786" r:id="rId2"/>
    <p:sldLayoutId id="2147483787" r:id="rId3"/>
    <p:sldLayoutId id="2147483788" r:id="rId4"/>
    <p:sldLayoutId id="2147483789" r:id="rId5"/>
    <p:sldLayoutId id="2147483790" r:id="rId6"/>
    <p:sldLayoutId id="2147483791" r:id="rId7"/>
    <p:sldLayoutId id="2147483792" r:id="rId8"/>
    <p:sldLayoutId id="2147483850" r:id="rId9"/>
    <p:sldLayoutId id="2147483793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4" r:id="rId31"/>
    <p:sldLayoutId id="2147483815" r:id="rId32"/>
    <p:sldLayoutId id="2147483816" r:id="rId33"/>
    <p:sldLayoutId id="2147483817" r:id="rId34"/>
    <p:sldLayoutId id="2147483818" r:id="rId35"/>
    <p:sldLayoutId id="2147483819" r:id="rId36"/>
    <p:sldLayoutId id="2147483820" r:id="rId37"/>
    <p:sldLayoutId id="2147483821" r:id="rId38"/>
    <p:sldLayoutId id="2147483822" r:id="rId39"/>
    <p:sldLayoutId id="2147483823" r:id="rId40"/>
    <p:sldLayoutId id="2147483824" r:id="rId41"/>
    <p:sldLayoutId id="2147483825" r:id="rId42"/>
    <p:sldLayoutId id="2147483826" r:id="rId43"/>
    <p:sldLayoutId id="2147483827" r:id="rId44"/>
    <p:sldLayoutId id="2147483828" r:id="rId45"/>
    <p:sldLayoutId id="2147483829" r:id="rId46"/>
    <p:sldLayoutId id="2147483830" r:id="rId47"/>
    <p:sldLayoutId id="2147483831" r:id="rId48"/>
    <p:sldLayoutId id="2147483832" r:id="rId49"/>
    <p:sldLayoutId id="2147483833" r:id="rId50"/>
    <p:sldLayoutId id="2147483834" r:id="rId51"/>
    <p:sldLayoutId id="2147483835" r:id="rId52"/>
    <p:sldLayoutId id="2147483836" r:id="rId53"/>
    <p:sldLayoutId id="2147483837" r:id="rId54"/>
    <p:sldLayoutId id="2147483838" r:id="rId55"/>
    <p:sldLayoutId id="2147483840" r:id="rId56"/>
    <p:sldLayoutId id="2147483841" r:id="rId57"/>
    <p:sldLayoutId id="2147483842" r:id="rId58"/>
    <p:sldLayoutId id="2147483843" r:id="rId59"/>
    <p:sldLayoutId id="2147483844" r:id="rId60"/>
    <p:sldLayoutId id="2147483845" r:id="rId61"/>
    <p:sldLayoutId id="2147483846" r:id="rId62"/>
    <p:sldLayoutId id="2147483847" r:id="rId63"/>
    <p:sldLayoutId id="2147483839" r:id="rId64"/>
    <p:sldLayoutId id="2147483848" r:id="rId65"/>
  </p:sldLayoutIdLst>
  <p:hf sldNum="0" hdr="0" ftr="0" dt="0"/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b="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adeado em placa-mãe de computador">
            <a:extLst>
              <a:ext uri="{FF2B5EF4-FFF2-40B4-BE49-F238E27FC236}">
                <a16:creationId xmlns:a16="http://schemas.microsoft.com/office/drawing/2014/main" id="{D7670708-A901-B0A3-7D8C-2C20914C79B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47" r="31958" b="4"/>
          <a:stretch>
            <a:fillRect/>
          </a:stretch>
        </p:blipFill>
        <p:spPr>
          <a:xfrm>
            <a:off x="5596128" y="10"/>
            <a:ext cx="6595872" cy="6857990"/>
          </a:xfrm>
          <a:prstGeom prst="rect">
            <a:avLst/>
          </a:prstGeom>
          <a:noFill/>
        </p:spPr>
      </p:pic>
      <p:sp>
        <p:nvSpPr>
          <p:cNvPr id="2" name="Subtitle 1">
            <a:extLst>
              <a:ext uri="{FF2B5EF4-FFF2-40B4-BE49-F238E27FC236}">
                <a16:creationId xmlns:a16="http://schemas.microsoft.com/office/drawing/2014/main" id="{C3D07172-35FF-494C-87A4-91D0F0C397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5760" y="4873752"/>
            <a:ext cx="4206240" cy="1380744"/>
          </a:xfrm>
        </p:spPr>
        <p:txBody>
          <a:bodyPr anchor="b">
            <a:normAutofit/>
          </a:bodyPr>
          <a:lstStyle/>
          <a:p>
            <a:r>
              <a:rPr lang="en-US"/>
              <a:t>Protegendo conexões à distância com tecnologias confiáveis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962DED9-6089-7326-79AE-88826855A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5759" y="411480"/>
            <a:ext cx="6152191" cy="3739896"/>
          </a:xfrm>
        </p:spPr>
        <p:txBody>
          <a:bodyPr anchor="t">
            <a:normAutofit/>
          </a:bodyPr>
          <a:lstStyle/>
          <a:p>
            <a:r>
              <a:rPr lang="en-US"/>
              <a:t>Aula 02: Segurança e Acesso Remoto</a:t>
            </a:r>
          </a:p>
        </p:txBody>
      </p:sp>
    </p:spTree>
    <p:extLst>
      <p:ext uri="{BB962C8B-B14F-4D97-AF65-F5344CB8AC3E}">
        <p14:creationId xmlns:p14="http://schemas.microsoft.com/office/powerpoint/2010/main" val="260426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2" grpId="1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undo binário abstrato - forma de nuvem">
            <a:extLst>
              <a:ext uri="{FF2B5EF4-FFF2-40B4-BE49-F238E27FC236}">
                <a16:creationId xmlns:a16="http://schemas.microsoft.com/office/drawing/2014/main" id="{9528206E-E054-4278-AC37-4CD94D0099A7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 l="18979" r="18816"/>
          <a:stretch>
            <a:fillRect/>
          </a:stretch>
        </p:blipFill>
        <p:spPr>
          <a:xfrm>
            <a:off x="20" y="10"/>
            <a:ext cx="7584124" cy="685799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13FA26-4583-422F-957B-17E1B04AD30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8212790" y="2256079"/>
            <a:ext cx="3401568" cy="405264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Foco no Tema da Aula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A aula aborda segurança digital e acesso remoto via serviços de nuvem como Google Drive e OneDrive.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Importância da Modernização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Modernizar armazenamento e compartilhamento é essencial para continuidade dos serviços em políticas públicas.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Engajamento Visual e Conceitual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O slide usa design limpo e institucional para facilitar o engajamento e contextualizar os conceitos.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5C4890-2551-DD98-2B27-A4F7731718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5484" y="583413"/>
            <a:ext cx="4948747" cy="15270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/>
              <a:t>Capa – Aula 02: Segurança e Acesso Remoto</a:t>
            </a:r>
          </a:p>
        </p:txBody>
      </p:sp>
    </p:spTree>
    <p:extLst>
      <p:ext uri="{BB962C8B-B14F-4D97-AF65-F5344CB8AC3E}">
        <p14:creationId xmlns:p14="http://schemas.microsoft.com/office/powerpoint/2010/main" val="3079789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9069B0A-0401-4556-AD54-9B526543740E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37159" y="1044465"/>
            <a:ext cx="5866854" cy="54085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Riscos da Dependência do Computador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Computadores físicos apresentam riscos como falhas técnicas, quedas de energia e ataques cibernéticos que podem causar perda de dados.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Importância do Backup em Nuvem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O armazenamento em nuvem oferece backup automático e sincronização para eliminar a dependência de uma única máquina física.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Garantia de Continuidade no Serviço Público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Organização digital é essencial para a continuidade do serviço público e proteção do trabalho social realizado no CRAS.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15712CB-B362-23FF-6473-7061FD712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7"/>
            <a:ext cx="11924209" cy="715505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/>
              <a:t>O medo do computador estraçalhado</a:t>
            </a:r>
          </a:p>
        </p:txBody>
      </p:sp>
      <p:pic>
        <p:nvPicPr>
          <p:cNvPr id="4" name="Content Placeholder 3" descr="Computação em Nuvem, Blockchain Chain, Nuvem Híbrida, Multi Cloud, Big Data,">
            <a:extLst>
              <a:ext uri="{FF2B5EF4-FFF2-40B4-BE49-F238E27FC236}">
                <a16:creationId xmlns:a16="http://schemas.microsoft.com/office/drawing/2014/main" id="{70620331-A284-461D-A080-C2FC21CBE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32694" r="9001"/>
          <a:stretch>
            <a:fillRect/>
          </a:stretch>
        </p:blipFill>
        <p:spPr>
          <a:xfrm>
            <a:off x="6194513" y="1044465"/>
            <a:ext cx="5866854" cy="5408535"/>
          </a:xfrm>
        </p:spPr>
      </p:pic>
    </p:spTree>
    <p:extLst>
      <p:ext uri="{BB962C8B-B14F-4D97-AF65-F5344CB8AC3E}">
        <p14:creationId xmlns:p14="http://schemas.microsoft.com/office/powerpoint/2010/main" val="23327432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EB0928-7C30-42B7-A55B-3EAA28B2E941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37159" y="1044465"/>
            <a:ext cx="5866854" cy="54085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Acesso e Navegação Inicial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O gestor aprende a acessar o Google Drive e OneDrive usando login institucional e navegar na interface intuitiva das plataformas.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Organização de Arquivos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Funções do botão “Novo” e criação de pastas facilitam a organização eficiente dos documentos na nuvem.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Arrastar e Soltar Arquivos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A funcionalidade simples de arrastar arquivos do computador para a nuvem promove autonomia digital e simplifica o uso.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Acesso Universal e Produtividade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Arquivos armazenados na nuvem podem ser acessados de qualquer dispositivo, favorecendo o trabalho remoto e aumentando a produtividade.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143E1C-9118-FEC3-E8AE-4F1DBDEA0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7"/>
            <a:ext cx="11924209" cy="715505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/>
              <a:t>Entendendo o Google Drive / OneDrive</a:t>
            </a:r>
          </a:p>
        </p:txBody>
      </p:sp>
      <p:pic>
        <p:nvPicPr>
          <p:cNvPr id="4" name="Content Placeholder 3" descr="Laptop, tablet e smartphone em fundo branco. Dispositivos portáteis de informação sincronizados e conectados ao serviço de servidor em nuvem, sincronização online.">
            <a:extLst>
              <a:ext uri="{FF2B5EF4-FFF2-40B4-BE49-F238E27FC236}">
                <a16:creationId xmlns:a16="http://schemas.microsoft.com/office/drawing/2014/main" id="{31D00230-403C-4DBF-84D3-C49756D3E7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4611" r="14031" b="-2"/>
          <a:stretch>
            <a:fillRect/>
          </a:stretch>
        </p:blipFill>
        <p:spPr>
          <a:xfrm>
            <a:off x="6194513" y="1044465"/>
            <a:ext cx="5866854" cy="5408535"/>
          </a:xfrm>
        </p:spPr>
      </p:pic>
    </p:spTree>
    <p:extLst>
      <p:ext uri="{BB962C8B-B14F-4D97-AF65-F5344CB8AC3E}">
        <p14:creationId xmlns:p14="http://schemas.microsoft.com/office/powerpoint/2010/main" val="31776913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ocumento com símbolo do povo sobre fundo abstrato azul">
            <a:extLst>
              <a:ext uri="{FF2B5EF4-FFF2-40B4-BE49-F238E27FC236}">
                <a16:creationId xmlns:a16="http://schemas.microsoft.com/office/drawing/2014/main" id="{C6363E00-6FC9-4E47-B863-BA941CDA68D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4375" r="24162"/>
          <a:stretch>
            <a:fillRect/>
          </a:stretch>
        </p:blipFill>
        <p:spPr>
          <a:xfrm>
            <a:off x="5917720" y="10"/>
            <a:ext cx="6274279" cy="685799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1CC0CE-6863-4B61-9902-269D64ABB8E3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774" y="1744168"/>
            <a:ext cx="4572000" cy="462005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Eliminação de múltiplas versões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Compartilhar um link permite que todos acessem a mesma versão do documento, evitando retrabalho e confusão.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Controle de acesso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O compartilhamento permite controlar quem pode visualizar ou editar documentos, protegendo informações sensíveis.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Colaboração eficiente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A colaboração estruturada substitui processos antigos, melhorando comunicação e gestão documental no CRAS.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1BD25D-4A5D-7B62-196D-C8F5461C3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320040"/>
            <a:ext cx="6226769" cy="126187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/>
              <a:t>Compartilhamento e o fim do 'Me manda por e-mail?'</a:t>
            </a:r>
          </a:p>
        </p:txBody>
      </p:sp>
    </p:spTree>
    <p:extLst>
      <p:ext uri="{BB962C8B-B14F-4D97-AF65-F5344CB8AC3E}">
        <p14:creationId xmlns:p14="http://schemas.microsoft.com/office/powerpoint/2010/main" val="2648718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orrespondência segura em tecnologia digital">
            <a:extLst>
              <a:ext uri="{FF2B5EF4-FFF2-40B4-BE49-F238E27FC236}">
                <a16:creationId xmlns:a16="http://schemas.microsoft.com/office/drawing/2014/main" id="{B2B8E8AF-74E8-4C2A-AC54-89E5182919D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4186" r="20844" b="1"/>
          <a:stretch>
            <a:fillRect/>
          </a:stretch>
        </p:blipFill>
        <p:spPr>
          <a:xfrm>
            <a:off x="5607050" y="10"/>
            <a:ext cx="6584950" cy="685799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D49292-66F1-4E91-BE44-08F86CEA1A25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12648" y="2333860"/>
            <a:ext cx="4381756" cy="368990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 b="1"/>
              <a:t>Responsabilidade Ética e Legal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/>
              <a:t>A segurança digital envolve responsabilidade ética e legal no manejo de dados sensíveis do CRAS, garantindo proteção e confidencialidade.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 b="1"/>
              <a:t>Controle de Acesso via E-mail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/>
              <a:t>O acesso aos arquivos é controlado por e-mail, assegurando que apenas pessoas autorizadas possam visualizar documentos importantes.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 b="1"/>
              <a:t>Boas Práticas da LGPD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300"/>
              <a:t>É fundamental seguir boas práticas como restringir acessos e revisar permissões para proteger prontuários e dados sensíveis.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5D8A979-D433-D1FE-657E-ED5730D15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7" y="664108"/>
            <a:ext cx="7007353" cy="15544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b="0" kern="1200" cap="all" spc="300" baseline="0">
                <a:highlight>
                  <a:srgbClr val="000000"/>
                </a:highlight>
                <a:latin typeface="+mj-lt"/>
                <a:ea typeface="+mj-ea"/>
                <a:cs typeface="+mj-cs"/>
              </a:rPr>
              <a:t>Segurança e Privacidade</a:t>
            </a:r>
          </a:p>
        </p:txBody>
      </p:sp>
    </p:spTree>
    <p:extLst>
      <p:ext uri="{BB962C8B-B14F-4D97-AF65-F5344CB8AC3E}">
        <p14:creationId xmlns:p14="http://schemas.microsoft.com/office/powerpoint/2010/main" val="36857927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CB017A6-8B62-4B23-B361-28A5D8DA8967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137159" y="1044465"/>
            <a:ext cx="5866854" cy="540853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Segurança em Computadores Públicos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Sempre saia da conta após usar computadores públicos para evitar acessos não autorizados.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Controle de Permissões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Evite permissões abertas e utilize 'Somente Visualização' para proteger documentos sensíveis.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Organização de Pastas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Organize pastas por ano e serviço para facilitar buscas e gerenciamento eficiente.</a:t>
            </a:r>
          </a:p>
          <a:p>
            <a:pPr marL="0" indent="0">
              <a:spcBef>
                <a:spcPts val="25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 b="1"/>
              <a:t>Revisão Periódica de Acessos</a:t>
            </a:r>
          </a:p>
          <a:p>
            <a:pPr marL="0" lvl="1" indent="0">
              <a:spcBef>
                <a:spcPts val="100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sz="1400"/>
              <a:t>Revise regularmente quem tem acesso aos documentos para manter o controle seguro.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5A205E6-6F8A-5595-AD55-5A8C85A5C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" y="151597"/>
            <a:ext cx="11924209" cy="715505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r>
              <a:rPr lang="en-US"/>
              <a:t>Boas práticas na nuvem</a:t>
            </a:r>
          </a:p>
        </p:txBody>
      </p:sp>
      <p:pic>
        <p:nvPicPr>
          <p:cNvPr id="4" name="Content Placeholder 3" descr="Nuvem com cadeado e pastas em fundo azul">
            <a:extLst>
              <a:ext uri="{FF2B5EF4-FFF2-40B4-BE49-F238E27FC236}">
                <a16:creationId xmlns:a16="http://schemas.microsoft.com/office/drawing/2014/main" id="{1B7701C0-9983-4FCD-BAB7-F206D401E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9830" r="8813" b="-2"/>
          <a:stretch>
            <a:fillRect/>
          </a:stretch>
        </p:blipFill>
        <p:spPr>
          <a:xfrm>
            <a:off x="6194513" y="1044465"/>
            <a:ext cx="5866854" cy="5408535"/>
          </a:xfrm>
        </p:spPr>
      </p:pic>
    </p:spTree>
    <p:extLst>
      <p:ext uri="{BB962C8B-B14F-4D97-AF65-F5344CB8AC3E}">
        <p14:creationId xmlns:p14="http://schemas.microsoft.com/office/powerpoint/2010/main" val="27969115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Pessoa trabalhando em um laptop">
            <a:extLst>
              <a:ext uri="{FF2B5EF4-FFF2-40B4-BE49-F238E27FC236}">
                <a16:creationId xmlns:a16="http://schemas.microsoft.com/office/drawing/2014/main" id="{924A7A19-83FE-428B-AAE4-5C81391AC77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tretch/>
        </p:blipFill>
        <p:spPr>
          <a:xfrm>
            <a:off x="5063319" y="1287841"/>
            <a:ext cx="6519080" cy="431889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8BBB8F-1F78-4B1B-A892-9BCAE7986B7A}"/>
              </a:ext>
            </a:extLst>
          </p:cNvPr>
          <p:cNvSpPr txBox="1"/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09601" y="2826137"/>
            <a:ext cx="3585586" cy="34346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100" b="1"/>
              <a:t>Acesso e Organização na Nuvem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100"/>
              <a:t>O gestor deve acessar o e-mail institucional e criar uma pasta na nuvem chamada ‘TREINAMENTO 2026’ para armazenar arquivos.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100" b="1"/>
              <a:t>Upload e Compartilhamento de Arquivos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100"/>
              <a:t>Fazer upload do arquivo da Aula 01 e compartilhá-lo com um colega, definindo permissões adequadas para colaboração segura.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spcAft>
                <a:spcPts val="600"/>
              </a:spcAft>
              <a:buNone/>
            </a:pPr>
            <a:r>
              <a:rPr lang="en-US" sz="1100" b="1"/>
              <a:t>Autonomia Digital e Colaboração</a:t>
            </a:r>
          </a:p>
          <a:p>
            <a:pPr marL="0" lvl="1" indent="0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None/>
            </a:pPr>
            <a:r>
              <a:rPr lang="en-US" sz="1100"/>
              <a:t>A atividade promove autonomia digital, organização correta e colaboração eficiente entre equipes no ambiente CRAS.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302E889-7754-823D-2D51-7E3103879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557784"/>
            <a:ext cx="3595634" cy="22123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Desafio Prático 02</a:t>
            </a:r>
          </a:p>
        </p:txBody>
      </p:sp>
    </p:spTree>
    <p:extLst>
      <p:ext uri="{BB962C8B-B14F-4D97-AF65-F5344CB8AC3E}">
        <p14:creationId xmlns:p14="http://schemas.microsoft.com/office/powerpoint/2010/main" val="34479655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Citação">
  <a:themeElements>
    <a:clrScheme name="Custom 334">
      <a:dk1>
        <a:sysClr val="windowText" lastClr="000000"/>
      </a:dk1>
      <a:lt1>
        <a:sysClr val="window" lastClr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37B99D"/>
      </a:accent3>
      <a:accent4>
        <a:srgbClr val="FD891C"/>
      </a:accent4>
      <a:accent5>
        <a:srgbClr val="FA531E"/>
      </a:accent5>
      <a:accent6>
        <a:srgbClr val="FF4B95"/>
      </a:accent6>
      <a:hlink>
        <a:srgbClr val="FA531E"/>
      </a:hlink>
      <a:folHlink>
        <a:srgbClr val="37B99D"/>
      </a:folHlink>
    </a:clrScheme>
    <a:fontScheme name="Custom 363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" id="{B214B5F9-B515-4879-B12E-A7EF32270217}" vid="{1CC1873F-E1BD-4F1E-9CB1-BFCEF1E3BF06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334">
    <a:dk1>
      <a:sysClr val="windowText" lastClr="000000"/>
    </a:dk1>
    <a:lt1>
      <a:sysClr val="window" lastClr="FFFFFF"/>
    </a:lt1>
    <a:dk2>
      <a:srgbClr val="01375D"/>
    </a:dk2>
    <a:lt2>
      <a:srgbClr val="F3F2EF"/>
    </a:lt2>
    <a:accent1>
      <a:srgbClr val="29A3D2"/>
    </a:accent1>
    <a:accent2>
      <a:srgbClr val="0669AC"/>
    </a:accent2>
    <a:accent3>
      <a:srgbClr val="37B99D"/>
    </a:accent3>
    <a:accent4>
      <a:srgbClr val="FD891C"/>
    </a:accent4>
    <a:accent5>
      <a:srgbClr val="FA531E"/>
    </a:accent5>
    <a:accent6>
      <a:srgbClr val="FF4B95"/>
    </a:accent6>
    <a:hlink>
      <a:srgbClr val="FA531E"/>
    </a:hlink>
    <a:folHlink>
      <a:srgbClr val="37B99D"/>
    </a:folHlink>
  </a:clrScheme>
</a:themeOverride>
</file>

<file path=ppt/theme/themeOverride2.xml><?xml version="1.0" encoding="utf-8"?>
<a:themeOverride xmlns:a="http://schemas.openxmlformats.org/drawingml/2006/main">
  <a:clrScheme name="Custom 334">
    <a:dk1>
      <a:sysClr val="windowText" lastClr="000000"/>
    </a:dk1>
    <a:lt1>
      <a:sysClr val="window" lastClr="FFFFFF"/>
    </a:lt1>
    <a:dk2>
      <a:srgbClr val="01375D"/>
    </a:dk2>
    <a:lt2>
      <a:srgbClr val="F3F2EF"/>
    </a:lt2>
    <a:accent1>
      <a:srgbClr val="29A3D2"/>
    </a:accent1>
    <a:accent2>
      <a:srgbClr val="0669AC"/>
    </a:accent2>
    <a:accent3>
      <a:srgbClr val="37B99D"/>
    </a:accent3>
    <a:accent4>
      <a:srgbClr val="FD891C"/>
    </a:accent4>
    <a:accent5>
      <a:srgbClr val="FA531E"/>
    </a:accent5>
    <a:accent6>
      <a:srgbClr val="FF4B95"/>
    </a:accent6>
    <a:hlink>
      <a:srgbClr val="FA531E"/>
    </a:hlink>
    <a:folHlink>
      <a:srgbClr val="37B99D"/>
    </a:folHlink>
  </a:clrScheme>
</a:themeOverride>
</file>

<file path=ppt/theme/themeOverride3.xml><?xml version="1.0" encoding="utf-8"?>
<a:themeOverride xmlns:a="http://schemas.openxmlformats.org/drawingml/2006/main">
  <a:clrScheme name="Custom 334">
    <a:dk1>
      <a:sysClr val="windowText" lastClr="000000"/>
    </a:dk1>
    <a:lt1>
      <a:sysClr val="window" lastClr="FFFFFF"/>
    </a:lt1>
    <a:dk2>
      <a:srgbClr val="01375D"/>
    </a:dk2>
    <a:lt2>
      <a:srgbClr val="F3F2EF"/>
    </a:lt2>
    <a:accent1>
      <a:srgbClr val="29A3D2"/>
    </a:accent1>
    <a:accent2>
      <a:srgbClr val="0669AC"/>
    </a:accent2>
    <a:accent3>
      <a:srgbClr val="37B99D"/>
    </a:accent3>
    <a:accent4>
      <a:srgbClr val="FD891C"/>
    </a:accent4>
    <a:accent5>
      <a:srgbClr val="FA531E"/>
    </a:accent5>
    <a:accent6>
      <a:srgbClr val="FF4B95"/>
    </a:accent6>
    <a:hlink>
      <a:srgbClr val="FA531E"/>
    </a:hlink>
    <a:folHlink>
      <a:srgbClr val="37B99D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AB4D63BEF6CE74A98DE71B79A4EFA2E" ma:contentTypeVersion="39" ma:contentTypeDescription="Create a new document." ma:contentTypeScope="" ma:versionID="7cd33766ae37bc020c6feee22e439f0a">
  <xsd:schema xmlns:xsd="http://www.w3.org/2001/XMLSchema" xmlns:xs="http://www.w3.org/2001/XMLSchema" xmlns:p="http://schemas.microsoft.com/office/2006/metadata/properties" xmlns:ns1="http://schemas.microsoft.com/sharepoint/v3" xmlns:ns2="324d2b90-11f2-4fdf-990a-54fa46247cf8" xmlns:ns3="b817b00b-f121-400f-976b-40959b1c7d14" targetNamespace="http://schemas.microsoft.com/office/2006/metadata/properties" ma:root="true" ma:fieldsID="660e4b43d8eb9c1b699934af2b892cbb" ns1:_="" ns2:_="" ns3:_="">
    <xsd:import namespace="http://schemas.microsoft.com/sharepoint/v3"/>
    <xsd:import namespace="324d2b90-11f2-4fdf-990a-54fa46247cf8"/>
    <xsd:import namespace="b817b00b-f121-400f-976b-40959b1c7d1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3:SharedWithUsers" minOccurs="0"/>
                <xsd:element ref="ns3:SharedWithDetails" minOccurs="0"/>
                <xsd:element ref="ns2:SessionID" minOccurs="0"/>
                <xsd:element ref="ns2:ThemeID" minOccurs="0"/>
                <xsd:element ref="ns2:MediaServiceBilling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4d2b90-11f2-4fdf-990a-54fa46247cf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SessionID" ma:index="16" nillable="true" ma:displayName="Session ID" ma:format="Dropdown" ma:internalName="SessionID">
      <xsd:simpleType>
        <xsd:restriction base="dms:Text">
          <xsd:maxLength value="255"/>
        </xsd:restriction>
      </xsd:simpleType>
    </xsd:element>
    <xsd:element name="ThemeID" ma:index="17" nillable="true" ma:displayName="ThemeID" ma:format="Dropdown" ma:internalName="ThemeID">
      <xsd:simpleType>
        <xsd:restriction base="dms:Text">
          <xsd:maxLength value="255"/>
        </xsd:restriction>
      </xsd:simpleType>
    </xsd:element>
    <xsd:element name="MediaServiceBillingMetadata" ma:index="18" nillable="true" ma:displayName="MediaServiceBillingMetadata" ma:hidden="true" ma:internalName="MediaServiceBillingMetadata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2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817b00b-f121-400f-976b-40959b1c7d14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d7dac1a7-ed5b-4681-ab90-166fc923ebde}" ma:internalName="TaxCatchAll" ma:showField="CatchAllData" ma:web="b817b00b-f121-400f-976b-40959b1c7d1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b817b00b-f121-400f-976b-40959b1c7d14" xsi:nil="true"/>
    <lcf76f155ced4ddcb4097134ff3c332f xmlns="324d2b90-11f2-4fdf-990a-54fa46247cf8">
      <Terms xmlns="http://schemas.microsoft.com/office/infopath/2007/PartnerControls"/>
    </lcf76f155ced4ddcb4097134ff3c332f>
    <ThemeID xmlns="324d2b90-11f2-4fdf-990a-54fa46247cf8" xsi:nil="true"/>
    <SessionID xmlns="324d2b90-11f2-4fdf-990a-54fa46247cf8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4B6901-CD7C-4EDC-A546-A077E6F2A5DC}">
  <ds:schemaRefs>
    <ds:schemaRef ds:uri="324d2b90-11f2-4fdf-990a-54fa46247cf8"/>
    <ds:schemaRef ds:uri="b817b00b-f121-400f-976b-40959b1c7d1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C684DDF-8389-4B4D-921B-412969ED1504}">
  <ds:schemaRefs>
    <ds:schemaRef ds:uri="16c05727-aa75-4e4a-9b5f-8a80a1165891"/>
    <ds:schemaRef ds:uri="230e9df3-be65-4c73-a93b-d1236ebd677e"/>
    <ds:schemaRef ds:uri="324d2b90-11f2-4fdf-990a-54fa46247cf8"/>
    <ds:schemaRef ds:uri="71af3243-3dd4-4a8d-8c0d-dd76da1f02a5"/>
    <ds:schemaRef ds:uri="b817b00b-f121-400f-976b-40959b1c7d14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2278CFBD-6795-4E6E-9494-6E1C21A3CB9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Citation</Template>
  <Application>Microsoft Office PowerPoint</Application>
  <PresentationFormat>Widescreen</PresentationFormat>
  <Slides>8</Slides>
  <Notes>8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9" baseType="lpstr">
      <vt:lpstr>Citação</vt:lpstr>
      <vt:lpstr>Aula 02: Segurança e Acesso Remoto</vt:lpstr>
      <vt:lpstr>Capa – Aula 02: Segurança e Acesso Remoto</vt:lpstr>
      <vt:lpstr>O medo do computador estraçalhado</vt:lpstr>
      <vt:lpstr>Entendendo o Google Drive / OneDrive</vt:lpstr>
      <vt:lpstr>Compartilhamento e o fim do 'Me manda por e-mail?'</vt:lpstr>
      <vt:lpstr>Segurança e Privacidade</vt:lpstr>
      <vt:lpstr>Boas práticas na nuvem</vt:lpstr>
      <vt:lpstr>Desafio Prático 02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Niyna Spellman</dc:creator>
  <cp:revision>2</cp:revision>
  <dcterms:created xsi:type="dcterms:W3CDTF">2024-06-26T20:20:27Z</dcterms:created>
  <dcterms:modified xsi:type="dcterms:W3CDTF">2026-02-23T20:00:46Z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0x010100CAB4D63BEF6CE74A98DE71B79A4EFA2E</vt:lpwstr>
  </property>
  <property fmtid="{D5CDD505-2E9C-101B-9397-08002B2CF9AE}" pid="3" name="MediaServiceImageTags">
    <vt:lpwstr/>
  </property>
</Properties>
</file>